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media1.WAV" ContentType="audio/x-wav"/>
  <Override PartName="/ppt/media/media2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handoutMasterIdLst>
    <p:handoutMasterId r:id="rId23"/>
  </p:handoutMasterIdLst>
  <p:sldIdLst>
    <p:sldId id="27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56" r:id="rId12"/>
    <p:sldId id="257" r:id="rId13"/>
    <p:sldId id="263" r:id="rId14"/>
    <p:sldId id="258" r:id="rId15"/>
    <p:sldId id="259" r:id="rId16"/>
    <p:sldId id="260" r:id="rId17"/>
    <p:sldId id="261" r:id="rId18"/>
    <p:sldId id="262" r:id="rId19"/>
    <p:sldId id="266" r:id="rId20"/>
    <p:sldId id="276" r:id="rId21"/>
    <p:sldId id="278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2" autoAdjust="0"/>
    <p:restoredTop sz="94660"/>
  </p:normalViewPr>
  <p:slideViewPr>
    <p:cSldViewPr>
      <p:cViewPr varScale="1">
        <p:scale>
          <a:sx n="55" d="100"/>
          <a:sy n="55" d="100"/>
        </p:scale>
        <p:origin x="162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291E406-1E79-41AA-AB03-CE72B5E2145A}" type="datetimeFigureOut">
              <a:rPr lang="en-US"/>
              <a:pPr>
                <a:defRPr/>
              </a:pPr>
              <a:t>9/12/2016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DB0302D-9FF7-46C7-89ED-E4CE9DDADE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1BAC1-2B79-4E0D-B8E3-E05C3600C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46036-F098-4A73-AD7E-C19CFAAA99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2BAC4-CC65-431A-920F-8CDF14FB61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E99BC-D8F6-4D52-87AB-6DFF901B62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A1AAA-149C-4F0B-873D-FFBF3B039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8C6E3-F4AA-45EF-BB6D-A6A24E58A7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C635B-634F-4760-A870-7620885B0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5F08B-2C27-4877-8B87-F509A822AD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031B7-654F-4A85-80EC-AADAC8B44F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66674-AFCF-4BC9-BEFB-21D5F92C3E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06B77-607D-4C98-9C02-352CD0E5F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37457-7806-4455-B64F-51ED04AFF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D525705-100B-4721-A60C-49B632195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audio" Target="../media/audio4.wav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6.wav"/><Relationship Id="rId7" Type="http://schemas.openxmlformats.org/officeDocument/2006/relationships/image" Target="../media/image1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audio" Target="../media/audio7.wav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image" Target="../media/image19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3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2.wmf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90800"/>
            <a:ext cx="8229600" cy="1143000"/>
          </a:xfrm>
        </p:spPr>
        <p:txBody>
          <a:bodyPr/>
          <a:lstStyle/>
          <a:p>
            <a:r>
              <a:rPr lang="en-US" sz="7500" dirty="0" smtClean="0">
                <a:solidFill>
                  <a:schemeClr val="accent1">
                    <a:lumMod val="25000"/>
                  </a:schemeClr>
                </a:solidFill>
                <a:latin typeface="Algerian" panose="04020705040A02060702" pitchFamily="82" charset="0"/>
              </a:rPr>
              <a:t>Good Things…</a:t>
            </a:r>
            <a:br>
              <a:rPr lang="en-US" sz="7500" dirty="0" smtClean="0">
                <a:solidFill>
                  <a:schemeClr val="accent1">
                    <a:lumMod val="25000"/>
                  </a:schemeClr>
                </a:solidFill>
                <a:latin typeface="Algerian" panose="04020705040A02060702" pitchFamily="82" charset="0"/>
              </a:rPr>
            </a:br>
            <a:r>
              <a:rPr lang="en-US" sz="7500" dirty="0">
                <a:solidFill>
                  <a:schemeClr val="accent1">
                    <a:lumMod val="25000"/>
                  </a:schemeClr>
                </a:solidFill>
                <a:latin typeface="Algerian" panose="04020705040A02060702" pitchFamily="82" charset="0"/>
              </a:rPr>
              <a:t/>
            </a:r>
            <a:br>
              <a:rPr lang="en-US" sz="7500" dirty="0">
                <a:solidFill>
                  <a:schemeClr val="accent1">
                    <a:lumMod val="25000"/>
                  </a:schemeClr>
                </a:solidFill>
                <a:latin typeface="Algerian" panose="04020705040A02060702" pitchFamily="82" charset="0"/>
              </a:rPr>
            </a:br>
            <a:r>
              <a:rPr lang="en-US" sz="5500" dirty="0" smtClean="0">
                <a:solidFill>
                  <a:schemeClr val="accent1">
                    <a:lumMod val="25000"/>
                  </a:schemeClr>
                </a:solidFill>
                <a:latin typeface="Algerian" panose="04020705040A02060702" pitchFamily="82" charset="0"/>
              </a:rPr>
              <a:t>Please Write down This Week’s Calendar in your Agenda</a:t>
            </a:r>
            <a:endParaRPr lang="en-US" sz="5500" dirty="0">
              <a:solidFill>
                <a:schemeClr val="accent1">
                  <a:lumMod val="25000"/>
                </a:schemeClr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45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077200" cy="1524000"/>
          </a:xfrm>
        </p:spPr>
        <p:txBody>
          <a:bodyPr/>
          <a:lstStyle/>
          <a:p>
            <a:r>
              <a:rPr lang="en-US" sz="3500" smtClean="0">
                <a:solidFill>
                  <a:schemeClr val="tx1"/>
                </a:solidFill>
              </a:rPr>
              <a:t>The </a:t>
            </a:r>
            <a:r>
              <a:rPr lang="en-US" sz="3500" smtClean="0">
                <a:solidFill>
                  <a:schemeClr val="accent2"/>
                </a:solidFill>
              </a:rPr>
              <a:t>point of view</a:t>
            </a:r>
            <a:r>
              <a:rPr lang="en-US" sz="3500" smtClean="0">
                <a:solidFill>
                  <a:schemeClr val="tx1"/>
                </a:solidFill>
              </a:rPr>
              <a:t> is the perspective the story is told from.  When the narrator changes, the entire story changes</a:t>
            </a:r>
          </a:p>
        </p:txBody>
      </p:sp>
      <p:pic>
        <p:nvPicPr>
          <p:cNvPr id="38915" name="Picture 3" descr="three little pig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362200"/>
            <a:ext cx="228600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true little pig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209800"/>
            <a:ext cx="33528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143000" y="5943600"/>
            <a:ext cx="3429000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“That rotten wolf tried to eat us!!!!”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5410200" y="5486400"/>
            <a:ext cx="3200400" cy="11382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/>
              <a:t>“</a:t>
            </a:r>
            <a:r>
              <a:rPr lang="en-US" sz="2000" b="1"/>
              <a:t>I was framed!  I just wanted to borrow a cup of sugar!”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utoUpdateAnimBg="0"/>
      <p:bldP spid="3891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2381250"/>
          </a:xfrm>
        </p:spPr>
        <p:txBody>
          <a:bodyPr/>
          <a:lstStyle/>
          <a:p>
            <a:pPr eaLnBrk="1" hangingPunct="1">
              <a:defRPr/>
            </a:pPr>
            <a:r>
              <a:rPr lang="en-US" sz="4500" b="1" dirty="0" smtClean="0">
                <a:latin typeface="+mn-lt"/>
              </a:rPr>
              <a:t>Finally, what must a story have to be a story???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87613" y="4419600"/>
            <a:ext cx="3836987" cy="8382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2292" name="Picture 14" descr="j02391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3886200"/>
            <a:ext cx="24225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latin typeface="Arial Black" pitchFamily="34" charset="0"/>
              </a:rPr>
              <a:t>Plot</a:t>
            </a:r>
            <a:endParaRPr lang="en-US" sz="4000" b="1" smtClean="0">
              <a:latin typeface="Arial Black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51054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Plot</a:t>
            </a:r>
            <a:r>
              <a:rPr lang="en-US" sz="3600" b="1" dirty="0" smtClean="0"/>
              <a:t> is the organized pattern or sequence of events that make up a story. (a series of events that are related to one another)</a:t>
            </a:r>
          </a:p>
        </p:txBody>
      </p:sp>
      <p:pic>
        <p:nvPicPr>
          <p:cNvPr id="13316" name="Picture 5" descr="j023802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43600" y="3276600"/>
            <a:ext cx="2814638" cy="26177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 smtClean="0"/>
              <a:t>Plot Diagram</a:t>
            </a:r>
          </a:p>
        </p:txBody>
      </p:sp>
      <p:sp>
        <p:nvSpPr>
          <p:cNvPr id="14339" name="Line 12"/>
          <p:cNvSpPr>
            <a:spLocks noChangeShapeType="1"/>
          </p:cNvSpPr>
          <p:nvPr/>
        </p:nvSpPr>
        <p:spPr bwMode="auto">
          <a:xfrm>
            <a:off x="5638800" y="2438400"/>
            <a:ext cx="83820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4340" name="Group 20"/>
          <p:cNvGrpSpPr>
            <a:grpSpLocks/>
          </p:cNvGrpSpPr>
          <p:nvPr/>
        </p:nvGrpSpPr>
        <p:grpSpPr bwMode="auto">
          <a:xfrm>
            <a:off x="609600" y="2438400"/>
            <a:ext cx="7315200" cy="3124200"/>
            <a:chOff x="384" y="1536"/>
            <a:chExt cx="4608" cy="1968"/>
          </a:xfrm>
        </p:grpSpPr>
        <p:sp>
          <p:nvSpPr>
            <p:cNvPr id="14347" name="Line 4"/>
            <p:cNvSpPr>
              <a:spLocks noChangeShapeType="1"/>
            </p:cNvSpPr>
            <p:nvPr/>
          </p:nvSpPr>
          <p:spPr bwMode="auto">
            <a:xfrm>
              <a:off x="384" y="3504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8" name="Line 5"/>
            <p:cNvSpPr>
              <a:spLocks noChangeShapeType="1"/>
            </p:cNvSpPr>
            <p:nvPr/>
          </p:nvSpPr>
          <p:spPr bwMode="auto">
            <a:xfrm flipV="1">
              <a:off x="1728" y="3072"/>
              <a:ext cx="19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9" name="Line 6"/>
            <p:cNvSpPr>
              <a:spLocks noChangeShapeType="1"/>
            </p:cNvSpPr>
            <p:nvPr/>
          </p:nvSpPr>
          <p:spPr bwMode="auto">
            <a:xfrm>
              <a:off x="1920" y="3072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0" name="Line 7"/>
            <p:cNvSpPr>
              <a:spLocks noChangeShapeType="1"/>
            </p:cNvSpPr>
            <p:nvPr/>
          </p:nvSpPr>
          <p:spPr bwMode="auto">
            <a:xfrm flipV="1">
              <a:off x="2016" y="2784"/>
              <a:ext cx="24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1" name="Line 8"/>
            <p:cNvSpPr>
              <a:spLocks noChangeShapeType="1"/>
            </p:cNvSpPr>
            <p:nvPr/>
          </p:nvSpPr>
          <p:spPr bwMode="auto">
            <a:xfrm>
              <a:off x="2256" y="2784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2" name="Line 9"/>
            <p:cNvSpPr>
              <a:spLocks noChangeShapeType="1"/>
            </p:cNvSpPr>
            <p:nvPr/>
          </p:nvSpPr>
          <p:spPr bwMode="auto">
            <a:xfrm flipV="1">
              <a:off x="2400" y="2592"/>
              <a:ext cx="19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3" name="Line 10"/>
            <p:cNvSpPr>
              <a:spLocks noChangeShapeType="1"/>
            </p:cNvSpPr>
            <p:nvPr/>
          </p:nvSpPr>
          <p:spPr bwMode="auto">
            <a:xfrm>
              <a:off x="2592" y="2592"/>
              <a:ext cx="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4" name="Line 11"/>
            <p:cNvSpPr>
              <a:spLocks noChangeShapeType="1"/>
            </p:cNvSpPr>
            <p:nvPr/>
          </p:nvSpPr>
          <p:spPr bwMode="auto">
            <a:xfrm flipV="1">
              <a:off x="2688" y="1536"/>
              <a:ext cx="864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5" name="Line 13"/>
            <p:cNvSpPr>
              <a:spLocks noChangeShapeType="1"/>
            </p:cNvSpPr>
            <p:nvPr/>
          </p:nvSpPr>
          <p:spPr bwMode="auto">
            <a:xfrm>
              <a:off x="4080" y="336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341" name="Text Box 15"/>
          <p:cNvSpPr txBox="1">
            <a:spLocks noChangeArrowheads="1"/>
          </p:cNvSpPr>
          <p:nvPr/>
        </p:nvSpPr>
        <p:spPr bwMode="auto">
          <a:xfrm>
            <a:off x="3124200" y="38100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14342" name="Text Box 16"/>
          <p:cNvSpPr txBox="1">
            <a:spLocks noChangeArrowheads="1"/>
          </p:cNvSpPr>
          <p:nvPr/>
        </p:nvSpPr>
        <p:spPr bwMode="auto">
          <a:xfrm>
            <a:off x="914400" y="44958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14343" name="Text Box 17"/>
          <p:cNvSpPr txBox="1">
            <a:spLocks noChangeArrowheads="1"/>
          </p:cNvSpPr>
          <p:nvPr/>
        </p:nvSpPr>
        <p:spPr bwMode="auto">
          <a:xfrm>
            <a:off x="5410200" y="1905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3</a:t>
            </a:r>
          </a:p>
        </p:txBody>
      </p:sp>
      <p:sp>
        <p:nvSpPr>
          <p:cNvPr id="14344" name="Text Box 18"/>
          <p:cNvSpPr txBox="1">
            <a:spLocks noChangeArrowheads="1"/>
          </p:cNvSpPr>
          <p:nvPr/>
        </p:nvSpPr>
        <p:spPr bwMode="auto">
          <a:xfrm>
            <a:off x="6248400" y="35814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14345" name="Text Box 19"/>
          <p:cNvSpPr txBox="1">
            <a:spLocks noChangeArrowheads="1"/>
          </p:cNvSpPr>
          <p:nvPr/>
        </p:nvSpPr>
        <p:spPr bwMode="auto">
          <a:xfrm>
            <a:off x="6934200" y="4724400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5</a:t>
            </a:r>
          </a:p>
        </p:txBody>
      </p:sp>
      <p:pic>
        <p:nvPicPr>
          <p:cNvPr id="88088" name="Picture 24" descr="j02129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343400"/>
            <a:ext cx="1219200" cy="12684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66 0.00764 L 0.225 0.00764 " pathEditMode="relative" ptsTypes="AA">
                                      <p:cBhvr>
                                        <p:cTn id="6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499 0.00764 L 0.35833 -0.12569 " pathEditMode="relative" ptsTypes="AA">
                                      <p:cBhvr>
                                        <p:cTn id="10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833 -0.12569 L 0.52499 -0.42569 " pathEditMode="relative" ptsTypes="AA">
                                      <p:cBhvr>
                                        <p:cTn id="14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5 -0.42569 L 0.59167 -0.20347 " pathEditMode="relative" ptsTypes="AA">
                                      <p:cBhvr>
                                        <p:cTn id="18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166 -0.20347 L 0.65833 -0.00347 " pathEditMode="relative" ptsTypes="AA">
                                      <p:cBhvr>
                                        <p:cTn id="22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833 -0.00347 L 0.83333 -0.00347 " pathEditMode="relative" ptsTypes="AA">
                                      <p:cBhvr>
                                        <p:cTn id="26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latin typeface="Arial Black" pitchFamily="34" charset="0"/>
              </a:rPr>
              <a:t>1. Exposition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077200" cy="2057400"/>
          </a:xfrm>
        </p:spPr>
        <p:txBody>
          <a:bodyPr/>
          <a:lstStyle/>
          <a:p>
            <a:pPr eaLnBrk="1" hangingPunct="1"/>
            <a:r>
              <a:rPr lang="en-US" sz="2400" b="1" smtClean="0"/>
              <a:t>This usually occurs at the beginning of a short story.  Here three things are introduced:</a:t>
            </a:r>
          </a:p>
          <a:p>
            <a:pPr eaLnBrk="1" hangingPunct="1">
              <a:buFontTx/>
              <a:buNone/>
            </a:pPr>
            <a:r>
              <a:rPr lang="en-US" sz="2400" b="1" smtClean="0"/>
              <a:t>	1.  the characters </a:t>
            </a:r>
          </a:p>
          <a:p>
            <a:pPr eaLnBrk="1" hangingPunct="1">
              <a:buFontTx/>
              <a:buNone/>
            </a:pPr>
            <a:r>
              <a:rPr lang="en-US" sz="2400" b="1" smtClean="0"/>
              <a:t>	2.  the setting of the story.  </a:t>
            </a:r>
          </a:p>
          <a:p>
            <a:pPr eaLnBrk="1" hangingPunct="1">
              <a:buFontTx/>
              <a:buNone/>
            </a:pPr>
            <a:r>
              <a:rPr lang="en-US" sz="2400" b="1" smtClean="0"/>
              <a:t>	3.  Most importantly, we are introduced to the main conflict (main problem).</a:t>
            </a:r>
          </a:p>
        </p:txBody>
      </p:sp>
      <p:grpSp>
        <p:nvGrpSpPr>
          <p:cNvPr id="15364" name="Group 47"/>
          <p:cNvGrpSpPr>
            <a:grpSpLocks/>
          </p:cNvGrpSpPr>
          <p:nvPr/>
        </p:nvGrpSpPr>
        <p:grpSpPr bwMode="auto">
          <a:xfrm>
            <a:off x="1752600" y="3733800"/>
            <a:ext cx="5715000" cy="2514600"/>
            <a:chOff x="384" y="1536"/>
            <a:chExt cx="4608" cy="1968"/>
          </a:xfrm>
        </p:grpSpPr>
        <p:sp>
          <p:nvSpPr>
            <p:cNvPr id="15369" name="Line 48"/>
            <p:cNvSpPr>
              <a:spLocks noChangeShapeType="1"/>
            </p:cNvSpPr>
            <p:nvPr/>
          </p:nvSpPr>
          <p:spPr bwMode="auto">
            <a:xfrm>
              <a:off x="384" y="3504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0" name="Line 49"/>
            <p:cNvSpPr>
              <a:spLocks noChangeShapeType="1"/>
            </p:cNvSpPr>
            <p:nvPr/>
          </p:nvSpPr>
          <p:spPr bwMode="auto">
            <a:xfrm flipV="1">
              <a:off x="1728" y="3072"/>
              <a:ext cx="19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1" name="Line 50"/>
            <p:cNvSpPr>
              <a:spLocks noChangeShapeType="1"/>
            </p:cNvSpPr>
            <p:nvPr/>
          </p:nvSpPr>
          <p:spPr bwMode="auto">
            <a:xfrm>
              <a:off x="1920" y="3072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2" name="Line 51"/>
            <p:cNvSpPr>
              <a:spLocks noChangeShapeType="1"/>
            </p:cNvSpPr>
            <p:nvPr/>
          </p:nvSpPr>
          <p:spPr bwMode="auto">
            <a:xfrm flipV="1">
              <a:off x="2016" y="2784"/>
              <a:ext cx="24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3" name="Line 52"/>
            <p:cNvSpPr>
              <a:spLocks noChangeShapeType="1"/>
            </p:cNvSpPr>
            <p:nvPr/>
          </p:nvSpPr>
          <p:spPr bwMode="auto">
            <a:xfrm>
              <a:off x="2256" y="2784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4" name="Line 53"/>
            <p:cNvSpPr>
              <a:spLocks noChangeShapeType="1"/>
            </p:cNvSpPr>
            <p:nvPr/>
          </p:nvSpPr>
          <p:spPr bwMode="auto">
            <a:xfrm flipV="1">
              <a:off x="2400" y="2592"/>
              <a:ext cx="19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5" name="Line 54"/>
            <p:cNvSpPr>
              <a:spLocks noChangeShapeType="1"/>
            </p:cNvSpPr>
            <p:nvPr/>
          </p:nvSpPr>
          <p:spPr bwMode="auto">
            <a:xfrm>
              <a:off x="2592" y="2592"/>
              <a:ext cx="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6" name="Line 55"/>
            <p:cNvSpPr>
              <a:spLocks noChangeShapeType="1"/>
            </p:cNvSpPr>
            <p:nvPr/>
          </p:nvSpPr>
          <p:spPr bwMode="auto">
            <a:xfrm flipV="1">
              <a:off x="2688" y="1536"/>
              <a:ext cx="864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7" name="Line 56"/>
            <p:cNvSpPr>
              <a:spLocks noChangeShapeType="1"/>
            </p:cNvSpPr>
            <p:nvPr/>
          </p:nvSpPr>
          <p:spPr bwMode="auto">
            <a:xfrm>
              <a:off x="4080" y="336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65" name="Line 57"/>
          <p:cNvSpPr>
            <a:spLocks noChangeShapeType="1"/>
          </p:cNvSpPr>
          <p:nvPr/>
        </p:nvSpPr>
        <p:spPr bwMode="auto">
          <a:xfrm>
            <a:off x="5715000" y="3733800"/>
            <a:ext cx="60960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6" name="Rectangle 59"/>
          <p:cNvSpPr>
            <a:spLocks noChangeArrowheads="1"/>
          </p:cNvSpPr>
          <p:nvPr/>
        </p:nvSpPr>
        <p:spPr bwMode="auto">
          <a:xfrm>
            <a:off x="1752600" y="5867400"/>
            <a:ext cx="1676400" cy="6858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159" name="Picture 63" descr="j02129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4876800"/>
            <a:ext cx="1208088" cy="1497013"/>
          </a:xfrm>
          <a:noFill/>
        </p:spPr>
      </p:pic>
      <p:sp>
        <p:nvSpPr>
          <p:cNvPr id="15368" name="Text Box 65"/>
          <p:cNvSpPr txBox="1">
            <a:spLocks noChangeArrowheads="1"/>
          </p:cNvSpPr>
          <p:nvPr/>
        </p:nvSpPr>
        <p:spPr bwMode="auto">
          <a:xfrm>
            <a:off x="2286000" y="4572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4.44444E-6 L 0.19999 -4.44444E-6 " pathEditMode="relative" ptsTypes="AA">
                                      <p:cBhvr>
                                        <p:cTn id="6" dur="2000" fill="hold"/>
                                        <p:tgtEl>
                                          <p:spTgt spid="4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latin typeface="Arial Black" pitchFamily="34" charset="0"/>
              </a:rPr>
              <a:t>2. Rising Action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8534400" cy="19812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/>
              <a:t>This part of the story begins to develop the conflict(s).  This is where the </a:t>
            </a:r>
            <a:r>
              <a:rPr lang="en-US" sz="36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catalyst</a:t>
            </a:r>
            <a:r>
              <a:rPr 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3600" b="1" dirty="0" smtClean="0"/>
              <a:t>or starting point for the conflict occurs.</a:t>
            </a:r>
          </a:p>
        </p:txBody>
      </p:sp>
      <p:grpSp>
        <p:nvGrpSpPr>
          <p:cNvPr id="16388" name="Group 11"/>
          <p:cNvGrpSpPr>
            <a:grpSpLocks/>
          </p:cNvGrpSpPr>
          <p:nvPr/>
        </p:nvGrpSpPr>
        <p:grpSpPr bwMode="auto">
          <a:xfrm>
            <a:off x="1219200" y="2971800"/>
            <a:ext cx="6705600" cy="3352800"/>
            <a:chOff x="384" y="1536"/>
            <a:chExt cx="4608" cy="1968"/>
          </a:xfrm>
        </p:grpSpPr>
        <p:sp>
          <p:nvSpPr>
            <p:cNvPr id="16392" name="Line 12"/>
            <p:cNvSpPr>
              <a:spLocks noChangeShapeType="1"/>
            </p:cNvSpPr>
            <p:nvPr/>
          </p:nvSpPr>
          <p:spPr bwMode="auto">
            <a:xfrm>
              <a:off x="384" y="3504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3" name="Line 13"/>
            <p:cNvSpPr>
              <a:spLocks noChangeShapeType="1"/>
            </p:cNvSpPr>
            <p:nvPr/>
          </p:nvSpPr>
          <p:spPr bwMode="auto">
            <a:xfrm flipV="1">
              <a:off x="1728" y="3072"/>
              <a:ext cx="19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4" name="Line 14"/>
            <p:cNvSpPr>
              <a:spLocks noChangeShapeType="1"/>
            </p:cNvSpPr>
            <p:nvPr/>
          </p:nvSpPr>
          <p:spPr bwMode="auto">
            <a:xfrm>
              <a:off x="1920" y="3072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5" name="Line 15"/>
            <p:cNvSpPr>
              <a:spLocks noChangeShapeType="1"/>
            </p:cNvSpPr>
            <p:nvPr/>
          </p:nvSpPr>
          <p:spPr bwMode="auto">
            <a:xfrm flipV="1">
              <a:off x="2016" y="2784"/>
              <a:ext cx="24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6" name="Line 16"/>
            <p:cNvSpPr>
              <a:spLocks noChangeShapeType="1"/>
            </p:cNvSpPr>
            <p:nvPr/>
          </p:nvSpPr>
          <p:spPr bwMode="auto">
            <a:xfrm>
              <a:off x="2256" y="2784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7" name="Line 17"/>
            <p:cNvSpPr>
              <a:spLocks noChangeShapeType="1"/>
            </p:cNvSpPr>
            <p:nvPr/>
          </p:nvSpPr>
          <p:spPr bwMode="auto">
            <a:xfrm flipV="1">
              <a:off x="2400" y="2592"/>
              <a:ext cx="19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8" name="Line 18"/>
            <p:cNvSpPr>
              <a:spLocks noChangeShapeType="1"/>
            </p:cNvSpPr>
            <p:nvPr/>
          </p:nvSpPr>
          <p:spPr bwMode="auto">
            <a:xfrm>
              <a:off x="2592" y="2592"/>
              <a:ext cx="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9" name="Line 19"/>
            <p:cNvSpPr>
              <a:spLocks noChangeShapeType="1"/>
            </p:cNvSpPr>
            <p:nvPr/>
          </p:nvSpPr>
          <p:spPr bwMode="auto">
            <a:xfrm flipV="1">
              <a:off x="2688" y="1536"/>
              <a:ext cx="864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0" name="Line 20"/>
            <p:cNvSpPr>
              <a:spLocks noChangeShapeType="1"/>
            </p:cNvSpPr>
            <p:nvPr/>
          </p:nvSpPr>
          <p:spPr bwMode="auto">
            <a:xfrm>
              <a:off x="4080" y="336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389" name="Line 22"/>
          <p:cNvSpPr>
            <a:spLocks noChangeShapeType="1"/>
          </p:cNvSpPr>
          <p:nvPr/>
        </p:nvSpPr>
        <p:spPr bwMode="auto">
          <a:xfrm>
            <a:off x="5791200" y="2971800"/>
            <a:ext cx="762000" cy="3124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Rectangle 23"/>
          <p:cNvSpPr>
            <a:spLocks noChangeArrowheads="1"/>
          </p:cNvSpPr>
          <p:nvPr/>
        </p:nvSpPr>
        <p:spPr bwMode="auto">
          <a:xfrm>
            <a:off x="2971800" y="4495800"/>
            <a:ext cx="2286000" cy="17526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147" name="Picture 27" descr="j02129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2600" y="4800600"/>
            <a:ext cx="1208088" cy="14970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69 0.04653 L 0.19236 -0.13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6000" smtClean="0">
                <a:latin typeface="Arial Black" pitchFamily="34" charset="0"/>
              </a:rPr>
              <a:t>3. Climax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66800"/>
            <a:ext cx="8839200" cy="1828800"/>
          </a:xfrm>
        </p:spPr>
        <p:txBody>
          <a:bodyPr/>
          <a:lstStyle/>
          <a:p>
            <a:pPr eaLnBrk="1" hangingPunct="1"/>
            <a:r>
              <a:rPr lang="en-US" b="1" smtClean="0"/>
              <a:t>This is the turning point of the story. Usually the main character comes face to face with a conflict.  The main character will change in some way.</a:t>
            </a:r>
          </a:p>
        </p:txBody>
      </p:sp>
      <p:grpSp>
        <p:nvGrpSpPr>
          <p:cNvPr id="17412" name="Group 12"/>
          <p:cNvGrpSpPr>
            <a:grpSpLocks/>
          </p:cNvGrpSpPr>
          <p:nvPr/>
        </p:nvGrpSpPr>
        <p:grpSpPr bwMode="auto">
          <a:xfrm>
            <a:off x="609600" y="3810000"/>
            <a:ext cx="6781800" cy="2514600"/>
            <a:chOff x="384" y="1536"/>
            <a:chExt cx="4608" cy="1968"/>
          </a:xfrm>
        </p:grpSpPr>
        <p:sp>
          <p:nvSpPr>
            <p:cNvPr id="17416" name="Line 13"/>
            <p:cNvSpPr>
              <a:spLocks noChangeShapeType="1"/>
            </p:cNvSpPr>
            <p:nvPr/>
          </p:nvSpPr>
          <p:spPr bwMode="auto">
            <a:xfrm>
              <a:off x="384" y="3504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7" name="Line 14"/>
            <p:cNvSpPr>
              <a:spLocks noChangeShapeType="1"/>
            </p:cNvSpPr>
            <p:nvPr/>
          </p:nvSpPr>
          <p:spPr bwMode="auto">
            <a:xfrm flipV="1">
              <a:off x="1728" y="3072"/>
              <a:ext cx="19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8" name="Line 15"/>
            <p:cNvSpPr>
              <a:spLocks noChangeShapeType="1"/>
            </p:cNvSpPr>
            <p:nvPr/>
          </p:nvSpPr>
          <p:spPr bwMode="auto">
            <a:xfrm>
              <a:off x="1920" y="3072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9" name="Line 16"/>
            <p:cNvSpPr>
              <a:spLocks noChangeShapeType="1"/>
            </p:cNvSpPr>
            <p:nvPr/>
          </p:nvSpPr>
          <p:spPr bwMode="auto">
            <a:xfrm flipV="1">
              <a:off x="2016" y="2784"/>
              <a:ext cx="24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0" name="Line 17"/>
            <p:cNvSpPr>
              <a:spLocks noChangeShapeType="1"/>
            </p:cNvSpPr>
            <p:nvPr/>
          </p:nvSpPr>
          <p:spPr bwMode="auto">
            <a:xfrm>
              <a:off x="2256" y="2784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1" name="Line 18"/>
            <p:cNvSpPr>
              <a:spLocks noChangeShapeType="1"/>
            </p:cNvSpPr>
            <p:nvPr/>
          </p:nvSpPr>
          <p:spPr bwMode="auto">
            <a:xfrm flipV="1">
              <a:off x="2400" y="2592"/>
              <a:ext cx="19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2" name="Line 19"/>
            <p:cNvSpPr>
              <a:spLocks noChangeShapeType="1"/>
            </p:cNvSpPr>
            <p:nvPr/>
          </p:nvSpPr>
          <p:spPr bwMode="auto">
            <a:xfrm>
              <a:off x="2592" y="2592"/>
              <a:ext cx="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3" name="Line 20"/>
            <p:cNvSpPr>
              <a:spLocks noChangeShapeType="1"/>
            </p:cNvSpPr>
            <p:nvPr/>
          </p:nvSpPr>
          <p:spPr bwMode="auto">
            <a:xfrm flipV="1">
              <a:off x="2688" y="1536"/>
              <a:ext cx="864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4" name="Line 21"/>
            <p:cNvSpPr>
              <a:spLocks noChangeShapeType="1"/>
            </p:cNvSpPr>
            <p:nvPr/>
          </p:nvSpPr>
          <p:spPr bwMode="auto">
            <a:xfrm>
              <a:off x="4080" y="336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13" name="Line 22"/>
          <p:cNvSpPr>
            <a:spLocks noChangeShapeType="1"/>
          </p:cNvSpPr>
          <p:nvPr/>
        </p:nvSpPr>
        <p:spPr bwMode="auto">
          <a:xfrm>
            <a:off x="5257800" y="3810000"/>
            <a:ext cx="83820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4" name="Rectangle 23"/>
          <p:cNvSpPr>
            <a:spLocks noChangeArrowheads="1"/>
          </p:cNvSpPr>
          <p:nvPr/>
        </p:nvSpPr>
        <p:spPr bwMode="auto">
          <a:xfrm>
            <a:off x="4267200" y="3657600"/>
            <a:ext cx="1905000" cy="12954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168" name="Picture 24" descr="j02129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0400" y="4267200"/>
            <a:ext cx="1085850" cy="13446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04 0.10185 L 0.19896 -0.23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-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latin typeface="Arial Black" pitchFamily="34" charset="0"/>
              </a:rPr>
              <a:t>4. Falling Action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All loose ends of the plot are tied up.  The conflict(s) and climax are taken care of.</a:t>
            </a:r>
          </a:p>
        </p:txBody>
      </p:sp>
      <p:grpSp>
        <p:nvGrpSpPr>
          <p:cNvPr id="18436" name="Group 13"/>
          <p:cNvGrpSpPr>
            <a:grpSpLocks/>
          </p:cNvGrpSpPr>
          <p:nvPr/>
        </p:nvGrpSpPr>
        <p:grpSpPr bwMode="auto">
          <a:xfrm>
            <a:off x="1828800" y="3124200"/>
            <a:ext cx="6096000" cy="3200400"/>
            <a:chOff x="384" y="1536"/>
            <a:chExt cx="4608" cy="1968"/>
          </a:xfrm>
        </p:grpSpPr>
        <p:sp>
          <p:nvSpPr>
            <p:cNvPr id="18440" name="Line 14"/>
            <p:cNvSpPr>
              <a:spLocks noChangeShapeType="1"/>
            </p:cNvSpPr>
            <p:nvPr/>
          </p:nvSpPr>
          <p:spPr bwMode="auto">
            <a:xfrm>
              <a:off x="384" y="3504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1" name="Line 15"/>
            <p:cNvSpPr>
              <a:spLocks noChangeShapeType="1"/>
            </p:cNvSpPr>
            <p:nvPr/>
          </p:nvSpPr>
          <p:spPr bwMode="auto">
            <a:xfrm flipV="1">
              <a:off x="1728" y="3072"/>
              <a:ext cx="19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2" name="Line 16"/>
            <p:cNvSpPr>
              <a:spLocks noChangeShapeType="1"/>
            </p:cNvSpPr>
            <p:nvPr/>
          </p:nvSpPr>
          <p:spPr bwMode="auto">
            <a:xfrm>
              <a:off x="1920" y="3072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3" name="Line 17"/>
            <p:cNvSpPr>
              <a:spLocks noChangeShapeType="1"/>
            </p:cNvSpPr>
            <p:nvPr/>
          </p:nvSpPr>
          <p:spPr bwMode="auto">
            <a:xfrm flipV="1">
              <a:off x="2016" y="2784"/>
              <a:ext cx="24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4" name="Line 18"/>
            <p:cNvSpPr>
              <a:spLocks noChangeShapeType="1"/>
            </p:cNvSpPr>
            <p:nvPr/>
          </p:nvSpPr>
          <p:spPr bwMode="auto">
            <a:xfrm>
              <a:off x="2256" y="2784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5" name="Line 19"/>
            <p:cNvSpPr>
              <a:spLocks noChangeShapeType="1"/>
            </p:cNvSpPr>
            <p:nvPr/>
          </p:nvSpPr>
          <p:spPr bwMode="auto">
            <a:xfrm flipV="1">
              <a:off x="2400" y="2592"/>
              <a:ext cx="19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6" name="Line 20"/>
            <p:cNvSpPr>
              <a:spLocks noChangeShapeType="1"/>
            </p:cNvSpPr>
            <p:nvPr/>
          </p:nvSpPr>
          <p:spPr bwMode="auto">
            <a:xfrm>
              <a:off x="2592" y="2592"/>
              <a:ext cx="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7" name="Line 21"/>
            <p:cNvSpPr>
              <a:spLocks noChangeShapeType="1"/>
            </p:cNvSpPr>
            <p:nvPr/>
          </p:nvSpPr>
          <p:spPr bwMode="auto">
            <a:xfrm flipV="1">
              <a:off x="2688" y="1536"/>
              <a:ext cx="864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8" name="Line 22"/>
            <p:cNvSpPr>
              <a:spLocks noChangeShapeType="1"/>
            </p:cNvSpPr>
            <p:nvPr/>
          </p:nvSpPr>
          <p:spPr bwMode="auto">
            <a:xfrm>
              <a:off x="4080" y="336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37" name="Line 23"/>
          <p:cNvSpPr>
            <a:spLocks noChangeShapeType="1"/>
          </p:cNvSpPr>
          <p:nvPr/>
        </p:nvSpPr>
        <p:spPr bwMode="auto">
          <a:xfrm>
            <a:off x="6019800" y="3200400"/>
            <a:ext cx="68580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Rectangle 24"/>
          <p:cNvSpPr>
            <a:spLocks noChangeArrowheads="1"/>
          </p:cNvSpPr>
          <p:nvPr/>
        </p:nvSpPr>
        <p:spPr bwMode="auto">
          <a:xfrm>
            <a:off x="5638800" y="4343400"/>
            <a:ext cx="2438400" cy="12192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193" name="Picture 25" descr="j02129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86400" y="1905000"/>
            <a:ext cx="1016000" cy="12588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0.11944 0.4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2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6000" smtClean="0">
                <a:latin typeface="Arial Black" pitchFamily="34" charset="0"/>
              </a:rPr>
              <a:t>5. Resolution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14400"/>
            <a:ext cx="4038600" cy="4525963"/>
          </a:xfrm>
        </p:spPr>
        <p:txBody>
          <a:bodyPr/>
          <a:lstStyle/>
          <a:p>
            <a:pPr eaLnBrk="1" hangingPunct="1"/>
            <a:r>
              <a:rPr lang="en-US" sz="4000" b="1" smtClean="0"/>
              <a:t>The story comes to a reasonable ending.  </a:t>
            </a:r>
          </a:p>
          <a:p>
            <a:pPr eaLnBrk="1" hangingPunct="1">
              <a:buFontTx/>
              <a:buNone/>
            </a:pPr>
            <a:r>
              <a:rPr lang="en-US" sz="4000" b="1" smtClean="0"/>
              <a:t>Pre-AP term- Dénouement </a:t>
            </a: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609600" y="2438400"/>
            <a:ext cx="7315200" cy="3124200"/>
            <a:chOff x="384" y="1536"/>
            <a:chExt cx="4608" cy="1968"/>
          </a:xfrm>
        </p:grpSpPr>
        <p:sp>
          <p:nvSpPr>
            <p:cNvPr id="19464" name="Line 5"/>
            <p:cNvSpPr>
              <a:spLocks noChangeShapeType="1"/>
            </p:cNvSpPr>
            <p:nvPr/>
          </p:nvSpPr>
          <p:spPr bwMode="auto">
            <a:xfrm>
              <a:off x="384" y="3504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5" name="Line 6"/>
            <p:cNvSpPr>
              <a:spLocks noChangeShapeType="1"/>
            </p:cNvSpPr>
            <p:nvPr/>
          </p:nvSpPr>
          <p:spPr bwMode="auto">
            <a:xfrm flipV="1">
              <a:off x="1728" y="3072"/>
              <a:ext cx="19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6" name="Line 7"/>
            <p:cNvSpPr>
              <a:spLocks noChangeShapeType="1"/>
            </p:cNvSpPr>
            <p:nvPr/>
          </p:nvSpPr>
          <p:spPr bwMode="auto">
            <a:xfrm>
              <a:off x="1920" y="3072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7" name="Line 8"/>
            <p:cNvSpPr>
              <a:spLocks noChangeShapeType="1"/>
            </p:cNvSpPr>
            <p:nvPr/>
          </p:nvSpPr>
          <p:spPr bwMode="auto">
            <a:xfrm flipV="1">
              <a:off x="2016" y="2784"/>
              <a:ext cx="24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8" name="Line 9"/>
            <p:cNvSpPr>
              <a:spLocks noChangeShapeType="1"/>
            </p:cNvSpPr>
            <p:nvPr/>
          </p:nvSpPr>
          <p:spPr bwMode="auto">
            <a:xfrm>
              <a:off x="2256" y="2784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9" name="Line 10"/>
            <p:cNvSpPr>
              <a:spLocks noChangeShapeType="1"/>
            </p:cNvSpPr>
            <p:nvPr/>
          </p:nvSpPr>
          <p:spPr bwMode="auto">
            <a:xfrm flipV="1">
              <a:off x="2400" y="2592"/>
              <a:ext cx="19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0" name="Line 11"/>
            <p:cNvSpPr>
              <a:spLocks noChangeShapeType="1"/>
            </p:cNvSpPr>
            <p:nvPr/>
          </p:nvSpPr>
          <p:spPr bwMode="auto">
            <a:xfrm>
              <a:off x="2592" y="2592"/>
              <a:ext cx="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1" name="Line 12"/>
            <p:cNvSpPr>
              <a:spLocks noChangeShapeType="1"/>
            </p:cNvSpPr>
            <p:nvPr/>
          </p:nvSpPr>
          <p:spPr bwMode="auto">
            <a:xfrm flipV="1">
              <a:off x="2688" y="1536"/>
              <a:ext cx="864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2" name="Line 13"/>
            <p:cNvSpPr>
              <a:spLocks noChangeShapeType="1"/>
            </p:cNvSpPr>
            <p:nvPr/>
          </p:nvSpPr>
          <p:spPr bwMode="auto">
            <a:xfrm>
              <a:off x="4080" y="336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61" name="Line 14"/>
          <p:cNvSpPr>
            <a:spLocks noChangeShapeType="1"/>
          </p:cNvSpPr>
          <p:nvPr/>
        </p:nvSpPr>
        <p:spPr bwMode="auto">
          <a:xfrm>
            <a:off x="5638800" y="2438400"/>
            <a:ext cx="83820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2" name="Rectangle 15"/>
          <p:cNvSpPr>
            <a:spLocks noChangeArrowheads="1"/>
          </p:cNvSpPr>
          <p:nvPr/>
        </p:nvSpPr>
        <p:spPr bwMode="auto">
          <a:xfrm>
            <a:off x="6248400" y="4876800"/>
            <a:ext cx="2286000" cy="1143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208" name="Picture 16" descr="j02129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48400" y="3733800"/>
            <a:ext cx="1077913" cy="13350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86 0.00277 L 0.21614 0.0027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dirty="0" smtClean="0"/>
              <a:t>Let’s review!</a:t>
            </a:r>
            <a:endParaRPr lang="en-US" sz="3200" b="1" dirty="0" smtClean="0"/>
          </a:p>
        </p:txBody>
      </p:sp>
      <p:sp>
        <p:nvSpPr>
          <p:cNvPr id="20483" name="Line 12"/>
          <p:cNvSpPr>
            <a:spLocks noChangeShapeType="1"/>
          </p:cNvSpPr>
          <p:nvPr/>
        </p:nvSpPr>
        <p:spPr bwMode="auto">
          <a:xfrm>
            <a:off x="5638800" y="2438400"/>
            <a:ext cx="83820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0484" name="Group 20"/>
          <p:cNvGrpSpPr>
            <a:grpSpLocks/>
          </p:cNvGrpSpPr>
          <p:nvPr/>
        </p:nvGrpSpPr>
        <p:grpSpPr bwMode="auto">
          <a:xfrm>
            <a:off x="609600" y="2438400"/>
            <a:ext cx="7315200" cy="3124200"/>
            <a:chOff x="384" y="1536"/>
            <a:chExt cx="4608" cy="1968"/>
          </a:xfrm>
        </p:grpSpPr>
        <p:sp>
          <p:nvSpPr>
            <p:cNvPr id="20491" name="Line 4"/>
            <p:cNvSpPr>
              <a:spLocks noChangeShapeType="1"/>
            </p:cNvSpPr>
            <p:nvPr/>
          </p:nvSpPr>
          <p:spPr bwMode="auto">
            <a:xfrm>
              <a:off x="384" y="3504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2" name="Line 5"/>
            <p:cNvSpPr>
              <a:spLocks noChangeShapeType="1"/>
            </p:cNvSpPr>
            <p:nvPr/>
          </p:nvSpPr>
          <p:spPr bwMode="auto">
            <a:xfrm flipV="1">
              <a:off x="1728" y="3072"/>
              <a:ext cx="19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3" name="Line 6"/>
            <p:cNvSpPr>
              <a:spLocks noChangeShapeType="1"/>
            </p:cNvSpPr>
            <p:nvPr/>
          </p:nvSpPr>
          <p:spPr bwMode="auto">
            <a:xfrm>
              <a:off x="1920" y="3072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4" name="Line 7"/>
            <p:cNvSpPr>
              <a:spLocks noChangeShapeType="1"/>
            </p:cNvSpPr>
            <p:nvPr/>
          </p:nvSpPr>
          <p:spPr bwMode="auto">
            <a:xfrm flipV="1">
              <a:off x="2016" y="2784"/>
              <a:ext cx="24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5" name="Line 8"/>
            <p:cNvSpPr>
              <a:spLocks noChangeShapeType="1"/>
            </p:cNvSpPr>
            <p:nvPr/>
          </p:nvSpPr>
          <p:spPr bwMode="auto">
            <a:xfrm>
              <a:off x="2256" y="2784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6" name="Line 9"/>
            <p:cNvSpPr>
              <a:spLocks noChangeShapeType="1"/>
            </p:cNvSpPr>
            <p:nvPr/>
          </p:nvSpPr>
          <p:spPr bwMode="auto">
            <a:xfrm flipV="1">
              <a:off x="2400" y="2592"/>
              <a:ext cx="19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7" name="Line 10"/>
            <p:cNvSpPr>
              <a:spLocks noChangeShapeType="1"/>
            </p:cNvSpPr>
            <p:nvPr/>
          </p:nvSpPr>
          <p:spPr bwMode="auto">
            <a:xfrm>
              <a:off x="2592" y="2592"/>
              <a:ext cx="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8" name="Line 11"/>
            <p:cNvSpPr>
              <a:spLocks noChangeShapeType="1"/>
            </p:cNvSpPr>
            <p:nvPr/>
          </p:nvSpPr>
          <p:spPr bwMode="auto">
            <a:xfrm flipV="1">
              <a:off x="2688" y="1536"/>
              <a:ext cx="864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9" name="Line 13"/>
            <p:cNvSpPr>
              <a:spLocks noChangeShapeType="1"/>
            </p:cNvSpPr>
            <p:nvPr/>
          </p:nvSpPr>
          <p:spPr bwMode="auto">
            <a:xfrm>
              <a:off x="4080" y="336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485" name="Text Box 15"/>
          <p:cNvSpPr txBox="1">
            <a:spLocks noChangeArrowheads="1"/>
          </p:cNvSpPr>
          <p:nvPr/>
        </p:nvSpPr>
        <p:spPr bwMode="auto">
          <a:xfrm>
            <a:off x="3124200" y="3810000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2. </a:t>
            </a:r>
            <a:r>
              <a:rPr lang="en-US" sz="2000" b="1">
                <a:solidFill>
                  <a:srgbClr val="0000FF"/>
                </a:solidFill>
              </a:rPr>
              <a:t>Rising Action</a:t>
            </a:r>
          </a:p>
        </p:txBody>
      </p:sp>
      <p:sp>
        <p:nvSpPr>
          <p:cNvPr id="20486" name="Text Box 16"/>
          <p:cNvSpPr txBox="1">
            <a:spLocks noChangeArrowheads="1"/>
          </p:cNvSpPr>
          <p:nvPr/>
        </p:nvSpPr>
        <p:spPr bwMode="auto">
          <a:xfrm>
            <a:off x="914400" y="4495800"/>
            <a:ext cx="19050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1. </a:t>
            </a:r>
            <a:r>
              <a:rPr lang="en-US" sz="2000" b="1">
                <a:solidFill>
                  <a:srgbClr val="0000FF"/>
                </a:solidFill>
              </a:rPr>
              <a:t>Exposition</a:t>
            </a:r>
          </a:p>
        </p:txBody>
      </p:sp>
      <p:sp>
        <p:nvSpPr>
          <p:cNvPr id="20487" name="Text Box 17"/>
          <p:cNvSpPr txBox="1">
            <a:spLocks noChangeArrowheads="1"/>
          </p:cNvSpPr>
          <p:nvPr/>
        </p:nvSpPr>
        <p:spPr bwMode="auto">
          <a:xfrm>
            <a:off x="5410200" y="1905000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3. </a:t>
            </a:r>
            <a:r>
              <a:rPr lang="en-US" sz="2400" b="1">
                <a:solidFill>
                  <a:srgbClr val="0000FF"/>
                </a:solidFill>
              </a:rPr>
              <a:t>Climax</a:t>
            </a:r>
          </a:p>
        </p:txBody>
      </p:sp>
      <p:sp>
        <p:nvSpPr>
          <p:cNvPr id="20488" name="Text Box 18"/>
          <p:cNvSpPr txBox="1">
            <a:spLocks noChangeArrowheads="1"/>
          </p:cNvSpPr>
          <p:nvPr/>
        </p:nvSpPr>
        <p:spPr bwMode="auto">
          <a:xfrm>
            <a:off x="5943600" y="3429000"/>
            <a:ext cx="274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4. </a:t>
            </a:r>
            <a:r>
              <a:rPr lang="en-US" sz="2000" b="1">
                <a:solidFill>
                  <a:srgbClr val="0000FF"/>
                </a:solidFill>
              </a:rPr>
              <a:t>Falling Action</a:t>
            </a:r>
          </a:p>
        </p:txBody>
      </p:sp>
      <p:sp>
        <p:nvSpPr>
          <p:cNvPr id="20489" name="Text Box 19"/>
          <p:cNvSpPr txBox="1">
            <a:spLocks noChangeArrowheads="1"/>
          </p:cNvSpPr>
          <p:nvPr/>
        </p:nvSpPr>
        <p:spPr bwMode="auto">
          <a:xfrm>
            <a:off x="6934200" y="4724400"/>
            <a:ext cx="2209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5. </a:t>
            </a:r>
            <a:r>
              <a:rPr lang="en-US" sz="2000" b="1">
                <a:solidFill>
                  <a:srgbClr val="0000FF"/>
                </a:solidFill>
              </a:rPr>
              <a:t>Resolution</a:t>
            </a:r>
          </a:p>
        </p:txBody>
      </p:sp>
      <p:pic>
        <p:nvPicPr>
          <p:cNvPr id="88088" name="Picture 24" descr="j02129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28600" y="4343400"/>
            <a:ext cx="1219200" cy="12684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66 0.00764 L 0.225 0.00764 " pathEditMode="relative" ptsTypes="AA">
                                      <p:cBhvr>
                                        <p:cTn id="6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499 0.00764 L 0.35833 -0.12569 " pathEditMode="relative" ptsTypes="AA">
                                      <p:cBhvr>
                                        <p:cTn id="9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833 -0.12569 L 0.52499 -0.42569 " pathEditMode="relative" ptsTypes="AA">
                                      <p:cBhvr>
                                        <p:cTn id="12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5 -0.42569 L 0.59167 -0.20347 " pathEditMode="relative" ptsTypes="AA">
                                      <p:cBhvr>
                                        <p:cTn id="15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166 -0.20347 L 0.65833 -0.00347 " pathEditMode="relative" ptsTypes="AA">
                                      <p:cBhvr>
                                        <p:cTn id="18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833 -0.00347 L 0.83333 -0.00347 " pathEditMode="relative" ptsTypes="AA">
                                      <p:cBhvr>
                                        <p:cTn id="21" dur="200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chemeClr val="accent2"/>
                </a:solidFill>
                <a:latin typeface="Bernard MT Condensed" pitchFamily="18" charset="0"/>
              </a:rPr>
              <a:t>Story Elements &amp; Plot</a:t>
            </a:r>
            <a:endParaRPr lang="en-US" sz="6000" dirty="0" smtClean="0">
              <a:solidFill>
                <a:schemeClr val="accent2"/>
              </a:solidFill>
              <a:latin typeface="Bernard MT Condensed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Some basics that every good story must have 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pPr algn="l"/>
            <a:r>
              <a:rPr lang="en-US" sz="3000" dirty="0" smtClean="0"/>
              <a:t>EXIT ticket:</a:t>
            </a:r>
            <a:br>
              <a:rPr lang="en-US" sz="3000" dirty="0" smtClean="0"/>
            </a:br>
            <a:r>
              <a:rPr lang="en-US" sz="3000" dirty="0" smtClean="0"/>
              <a:t>Please get out a piece of notebook paper….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983163"/>
          </a:xfrm>
        </p:spPr>
        <p:txBody>
          <a:bodyPr/>
          <a:lstStyle/>
          <a:p>
            <a:r>
              <a:rPr lang="en-US" sz="2500" dirty="0" smtClean="0"/>
              <a:t>Let’s see what you can remember from your notes.  We’re going to watch a short video.  Pay attention to the story elements!</a:t>
            </a:r>
          </a:p>
          <a:p>
            <a:endParaRPr lang="en-US" sz="1200" dirty="0"/>
          </a:p>
          <a:p>
            <a:r>
              <a:rPr lang="en-US" sz="2500" dirty="0" smtClean="0"/>
              <a:t>After the video, do the following:</a:t>
            </a:r>
          </a:p>
          <a:p>
            <a:pPr lvl="1"/>
            <a:r>
              <a:rPr lang="en-US" sz="2500" dirty="0" smtClean="0"/>
              <a:t>Create a Plot diagram on your paper</a:t>
            </a:r>
          </a:p>
          <a:p>
            <a:pPr lvl="1"/>
            <a:r>
              <a:rPr lang="en-US" sz="2500" dirty="0" smtClean="0"/>
              <a:t>Label what happened in each part of the story onto the diagram</a:t>
            </a:r>
          </a:p>
          <a:p>
            <a:pPr lvl="1"/>
            <a:r>
              <a:rPr lang="en-US" sz="2500" dirty="0" smtClean="0"/>
              <a:t>Then answer some questions:</a:t>
            </a:r>
          </a:p>
          <a:p>
            <a:pPr lvl="2"/>
            <a:r>
              <a:rPr lang="en-US" sz="2500" dirty="0" smtClean="0"/>
              <a:t>Who are the characters?  Who is the protagonist and who is the antagonist?</a:t>
            </a:r>
          </a:p>
          <a:p>
            <a:pPr lvl="2"/>
            <a:r>
              <a:rPr lang="en-US" sz="2500" dirty="0" smtClean="0"/>
              <a:t>What is the setting of the story?</a:t>
            </a:r>
          </a:p>
          <a:p>
            <a:pPr lvl="2"/>
            <a:r>
              <a:rPr lang="en-US" sz="2500" dirty="0" smtClean="0"/>
              <a:t>What is the main problem in the story?</a:t>
            </a:r>
          </a:p>
          <a:p>
            <a:pPr lvl="1"/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174389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For the remainder of class…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on your vocabulary homework that’s due Friday.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38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762000"/>
            <a:ext cx="7772400" cy="1066800"/>
          </a:xfrm>
        </p:spPr>
        <p:txBody>
          <a:bodyPr/>
          <a:lstStyle/>
          <a:p>
            <a:r>
              <a:rPr lang="en-US" sz="4000" smtClean="0">
                <a:solidFill>
                  <a:schemeClr val="tx1"/>
                </a:solidFill>
              </a:rPr>
              <a:t>Every story needs</a:t>
            </a:r>
            <a:r>
              <a:rPr lang="en-US" sz="4000" smtClean="0"/>
              <a:t> characters!</a:t>
            </a:r>
            <a:br>
              <a:rPr lang="en-US" sz="4000" smtClean="0"/>
            </a:br>
            <a:r>
              <a:rPr lang="en-US" sz="4000" smtClean="0"/>
              <a:t>Characters can be anyone, such as….</a:t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286000"/>
            <a:ext cx="6400800" cy="755650"/>
          </a:xfrm>
        </p:spPr>
        <p:txBody>
          <a:bodyPr/>
          <a:lstStyle/>
          <a:p>
            <a:r>
              <a:rPr lang="en-US" smtClean="0"/>
              <a:t>People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819400" y="3429000"/>
            <a:ext cx="32004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/>
              <a:t>Animals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4648200" y="5181600"/>
            <a:ext cx="28956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/>
              <a:t>Or Creatures</a:t>
            </a:r>
          </a:p>
        </p:txBody>
      </p:sp>
      <p:pic>
        <p:nvPicPr>
          <p:cNvPr id="29704" name="Picture 8" descr="frog eating fly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32004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9" descr="alien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7600" y="49530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6" name="Picture 20" descr="lightning_thief_hd_wallpaper_thum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1905000"/>
            <a:ext cx="26670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ly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p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9699" grpId="0" build="p" autoUpdateAnimBg="0" advAuto="0"/>
      <p:bldP spid="29702" grpId="0" autoUpdateAnimBg="0"/>
      <p:bldP spid="2970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smtClean="0"/>
              <a:t>Question??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sz="4400" smtClean="0"/>
              <a:t>Who are the two main types of characters every story needs???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1027"/>
          <p:cNvSpPr txBox="1">
            <a:spLocks noChangeArrowheads="1"/>
          </p:cNvSpPr>
          <p:nvPr/>
        </p:nvSpPr>
        <p:spPr bwMode="auto">
          <a:xfrm>
            <a:off x="4876800" y="2743200"/>
            <a:ext cx="46482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/>
          </a:p>
        </p:txBody>
      </p:sp>
      <p:pic>
        <p:nvPicPr>
          <p:cNvPr id="31756" name="Picture 1036" descr="indiana jon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3124200"/>
            <a:ext cx="25717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9" name="Picture 1039" descr="harry pott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3962400"/>
            <a:ext cx="18065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Picture 1041" descr="shrek with gir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2286000"/>
            <a:ext cx="2895600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3" name="Picture 104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9200" y="6705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4" name="Rectangle 1044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685800"/>
            <a:ext cx="8610600" cy="990600"/>
          </a:xfrm>
        </p:spPr>
        <p:txBody>
          <a:bodyPr/>
          <a:lstStyle/>
          <a:p>
            <a:r>
              <a:rPr lang="en-US" sz="4000" b="1" smtClean="0">
                <a:solidFill>
                  <a:schemeClr val="tx1"/>
                </a:solidFill>
              </a:rPr>
              <a:t>The </a:t>
            </a:r>
            <a:r>
              <a:rPr lang="en-US" sz="4000" b="1" smtClean="0">
                <a:solidFill>
                  <a:schemeClr val="accent2"/>
                </a:solidFill>
              </a:rPr>
              <a:t>protagonist</a:t>
            </a:r>
            <a:r>
              <a:rPr lang="en-US" sz="4000" b="1" smtClean="0">
                <a:solidFill>
                  <a:schemeClr val="tx1"/>
                </a:solidFill>
              </a:rPr>
              <a:t> is the main character or “good guy”.  </a:t>
            </a:r>
            <a:r>
              <a:rPr lang="en-US" sz="3000" b="1" smtClean="0">
                <a:solidFill>
                  <a:schemeClr val="tx1"/>
                </a:solidFill>
              </a:rPr>
              <a:t>However, this isn’t always the case.  The main character can be a “bad guy” too!</a:t>
            </a:r>
          </a:p>
        </p:txBody>
      </p:sp>
      <p:pic>
        <p:nvPicPr>
          <p:cNvPr id="31771" name="Picture 1051" descr="http://remingtons.files.wordpress.com/2010/02/captain-america-steve-roger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3000" y="4038600"/>
            <a:ext cx="2667000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Sandman (Spider-Man 3)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38800" y="2362200"/>
            <a:ext cx="3276600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indian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9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557" fill="hold"/>
                                        <p:tgtEl>
                                          <p:spTgt spid="317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63"/>
                </p:tgtEl>
              </p:cMediaNode>
            </p:audio>
          </p:childTnLst>
        </p:cTn>
      </p:par>
    </p:tnLst>
    <p:bldLst>
      <p:bldP spid="31747" grpId="0" autoUpdateAnimBg="0"/>
      <p:bldP spid="3176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915400" cy="1143000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     The </a:t>
            </a:r>
            <a:r>
              <a:rPr lang="en-US" smtClean="0">
                <a:solidFill>
                  <a:schemeClr val="accent2"/>
                </a:solidFill>
              </a:rPr>
              <a:t>antagonist </a:t>
            </a:r>
            <a:r>
              <a:rPr lang="en-US" smtClean="0">
                <a:solidFill>
                  <a:schemeClr val="tx1"/>
                </a:solidFill>
              </a:rPr>
              <a:t>is the “rival” or opposite force</a:t>
            </a:r>
          </a:p>
        </p:txBody>
      </p:sp>
      <p:pic>
        <p:nvPicPr>
          <p:cNvPr id="33795" name="Picture 3" descr="ursul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00200"/>
            <a:ext cx="369411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jurassic_say_ahh_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3409950"/>
            <a:ext cx="27368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7" descr="darth vad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24200" y="1981200"/>
            <a:ext cx="3352800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 descr="http://images1.wikia.nocookie.net/__cb20120815195702/batman/images/7/79/Heath_ledger_joke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4572000"/>
            <a:ext cx="30861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11" descr="http://threatqualitypress.files.wordpress.com/2012/05/avenvers-2-lok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24600" y="1752600"/>
            <a:ext cx="2667000" cy="272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ex roa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ader darksi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3075" y="1216025"/>
            <a:ext cx="8077200" cy="3736975"/>
          </a:xfrm>
        </p:spPr>
        <p:txBody>
          <a:bodyPr/>
          <a:lstStyle/>
          <a:p>
            <a:r>
              <a:rPr lang="en-US" sz="6600" smtClean="0"/>
              <a:t>What else does a good story need?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The time and place of the story is the </a:t>
            </a:r>
            <a:r>
              <a:rPr lang="en-US" smtClean="0">
                <a:solidFill>
                  <a:schemeClr val="accent2"/>
                </a:solidFill>
              </a:rPr>
              <a:t>setting</a:t>
            </a:r>
          </a:p>
        </p:txBody>
      </p:sp>
      <p:pic>
        <p:nvPicPr>
          <p:cNvPr id="36868" name="Picture 4" descr="steady su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2362200"/>
            <a:ext cx="1409700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beach woman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4495800"/>
            <a:ext cx="3457575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lightnin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2057400"/>
            <a:ext cx="196215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 descr="clock moving fast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4953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 Box 13"/>
          <p:cNvSpPr txBox="1">
            <a:spLocks noChangeArrowheads="1"/>
          </p:cNvSpPr>
          <p:nvPr/>
        </p:nvSpPr>
        <p:spPr bwMode="auto">
          <a:xfrm>
            <a:off x="1431925" y="2933700"/>
            <a:ext cx="1841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0248" name="Text Box 15"/>
          <p:cNvSpPr txBox="1">
            <a:spLocks noChangeArrowheads="1"/>
          </p:cNvSpPr>
          <p:nvPr/>
        </p:nvSpPr>
        <p:spPr bwMode="auto">
          <a:xfrm>
            <a:off x="609600" y="1905000"/>
            <a:ext cx="12954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/>
              <a:t>The seasons</a:t>
            </a:r>
          </a:p>
        </p:txBody>
      </p:sp>
      <p:sp>
        <p:nvSpPr>
          <p:cNvPr id="10249" name="Text Box 16"/>
          <p:cNvSpPr txBox="1">
            <a:spLocks noChangeArrowheads="1"/>
          </p:cNvSpPr>
          <p:nvPr/>
        </p:nvSpPr>
        <p:spPr bwMode="auto">
          <a:xfrm>
            <a:off x="4495800" y="3962400"/>
            <a:ext cx="38798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/>
              <a:t>The location, like the beach or the forest</a:t>
            </a:r>
          </a:p>
        </p:txBody>
      </p:sp>
      <p:sp>
        <p:nvSpPr>
          <p:cNvPr id="10250" name="Text Box 17"/>
          <p:cNvSpPr txBox="1">
            <a:spLocks noChangeArrowheads="1"/>
          </p:cNvSpPr>
          <p:nvPr/>
        </p:nvSpPr>
        <p:spPr bwMode="auto">
          <a:xfrm>
            <a:off x="381000" y="4267200"/>
            <a:ext cx="37401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/>
              <a:t>The time of day, like noon or midnight</a:t>
            </a:r>
          </a:p>
        </p:txBody>
      </p:sp>
      <p:sp>
        <p:nvSpPr>
          <p:cNvPr id="10251" name="Text Box 18"/>
          <p:cNvSpPr txBox="1">
            <a:spLocks noChangeArrowheads="1"/>
          </p:cNvSpPr>
          <p:nvPr/>
        </p:nvSpPr>
        <p:spPr bwMode="auto">
          <a:xfrm>
            <a:off x="3810000" y="1676400"/>
            <a:ext cx="48577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/>
              <a:t>The type of day, like a sunny day or a stormy night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a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458200" cy="1143000"/>
          </a:xfrm>
        </p:spPr>
        <p:txBody>
          <a:bodyPr/>
          <a:lstStyle/>
          <a:p>
            <a:r>
              <a:rPr lang="en-US" sz="4000" smtClean="0">
                <a:solidFill>
                  <a:schemeClr val="tx1"/>
                </a:solidFill>
              </a:rPr>
              <a:t>Every good story needs something called </a:t>
            </a:r>
            <a:r>
              <a:rPr lang="en-US" sz="4000" smtClean="0">
                <a:solidFill>
                  <a:schemeClr val="accent2"/>
                </a:solidFill>
              </a:rPr>
              <a:t>foreshadowing:</a:t>
            </a:r>
            <a:r>
              <a:rPr lang="en-US" sz="4000" smtClean="0">
                <a:solidFill>
                  <a:schemeClr val="tx1"/>
                </a:solidFill>
              </a:rPr>
              <a:t/>
            </a:r>
            <a:br>
              <a:rPr lang="en-US" sz="4000" smtClean="0">
                <a:solidFill>
                  <a:schemeClr val="tx1"/>
                </a:solidFill>
              </a:rPr>
            </a:br>
            <a:r>
              <a:rPr lang="en-US" sz="4000" smtClean="0">
                <a:solidFill>
                  <a:schemeClr val="tx1"/>
                </a:solidFill>
              </a:rPr>
              <a:t> a hint or clue about what will happen next or later in the story</a:t>
            </a:r>
            <a:endParaRPr lang="en-US" sz="4000" smtClean="0">
              <a:solidFill>
                <a:schemeClr val="accent2"/>
              </a:solidFill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04800" y="2590800"/>
            <a:ext cx="8382000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For example, if you hear this:            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609600" y="3429000"/>
            <a:ext cx="8305800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/>
              <a:t>Then you know someone’s about to get eaten!</a:t>
            </a:r>
          </a:p>
        </p:txBody>
      </p:sp>
      <p:pic>
        <p:nvPicPr>
          <p:cNvPr id="35848" name="Picture 8" descr="watching lifeguar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4038600"/>
            <a:ext cx="13160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jaws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274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7" name="Picture 17" descr="C:\Users\e805225\AppData\Local\Microsoft\Windows\Temporary Internet Files\Content.IE5\UEOX7LC1\MC910217195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4691063"/>
            <a:ext cx="2133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9" name="Picture 19" descr="http://www.thisishorror.co.uk/wp-content/uploads/2012/06/jaw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1200" y="4191000"/>
            <a:ext cx="28194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42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266" grpId="0"/>
      <p:bldP spid="35844" grpId="0" autoUpdateAnimBg="0"/>
      <p:bldP spid="35845" grpId="0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1698</TotalTime>
  <Words>496</Words>
  <Application>Microsoft Office PowerPoint</Application>
  <PresentationFormat>On-screen Show (4:3)</PresentationFormat>
  <Paragraphs>64</Paragraphs>
  <Slides>21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Algerian</vt:lpstr>
      <vt:lpstr>Arial</vt:lpstr>
      <vt:lpstr>Arial Black</vt:lpstr>
      <vt:lpstr>Bernard MT Condensed</vt:lpstr>
      <vt:lpstr>Default Design</vt:lpstr>
      <vt:lpstr>Good Things…  Please Write down This Week’s Calendar in your Agenda</vt:lpstr>
      <vt:lpstr>Story Elements &amp; Plot</vt:lpstr>
      <vt:lpstr>Every story needs characters! Characters can be anyone, such as…. </vt:lpstr>
      <vt:lpstr>Question??</vt:lpstr>
      <vt:lpstr>The protagonist is the main character or “good guy”.  However, this isn’t always the case.  The main character can be a “bad guy” too!</vt:lpstr>
      <vt:lpstr>     The antagonist is the “rival” or opposite force</vt:lpstr>
      <vt:lpstr>What else does a good story need?</vt:lpstr>
      <vt:lpstr>The time and place of the story is the setting</vt:lpstr>
      <vt:lpstr>Every good story needs something called foreshadowing:  a hint or clue about what will happen next or later in the story</vt:lpstr>
      <vt:lpstr>The point of view is the perspective the story is told from.  When the narrator changes, the entire story changes</vt:lpstr>
      <vt:lpstr>Finally, what must a story have to be a story???</vt:lpstr>
      <vt:lpstr>Plot</vt:lpstr>
      <vt:lpstr>Plot Diagram</vt:lpstr>
      <vt:lpstr>1. Exposition</vt:lpstr>
      <vt:lpstr>2. Rising Action</vt:lpstr>
      <vt:lpstr>3. Climax</vt:lpstr>
      <vt:lpstr>4. Falling Action</vt:lpstr>
      <vt:lpstr>5. Resolution</vt:lpstr>
      <vt:lpstr>Let’s review!</vt:lpstr>
      <vt:lpstr>EXIT ticket: Please get out a piece of notebook paper….</vt:lpstr>
      <vt:lpstr>For the remainder of class…</vt:lpstr>
    </vt:vector>
  </TitlesOfParts>
  <Company>Huntsville City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Identifying the Elements of A Plot Diagram</dc:title>
  <dc:creator>Challenger Middle School</dc:creator>
  <cp:lastModifiedBy>Rachel Holcomb</cp:lastModifiedBy>
  <cp:revision>38</cp:revision>
  <dcterms:created xsi:type="dcterms:W3CDTF">2003-06-17T15:30:26Z</dcterms:created>
  <dcterms:modified xsi:type="dcterms:W3CDTF">2016-09-12T21:07:28Z</dcterms:modified>
</cp:coreProperties>
</file>